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9144000" cy="5143500" type="screen16x9"/>
  <p:notesSz cx="6858000" cy="9144000"/>
  <p:embeddedFontLs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62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e3e1a577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e3e1a577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e3e1a57ea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e3e1a57ea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8252dc4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8252dc4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e3e1a57ea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e3e1a57ea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e3e1a57ea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e3e1a57ea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8252dc4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8252dc4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e3e1a57e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1e3e1a57ea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f88252dc4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f88252dc4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f88252dc4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f88252dc4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e3e1a57ea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e3e1a57ea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7281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e3e1a577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e3e1a577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3.xml"/><Relationship Id="rId7" Type="http://schemas.openxmlformats.org/officeDocument/2006/relationships/slide" Target="slide12.xml"/><Relationship Id="rId12" Type="http://schemas.openxmlformats.org/officeDocument/2006/relationships/slide" Target="slide2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8.xml"/><Relationship Id="rId11" Type="http://schemas.openxmlformats.org/officeDocument/2006/relationships/slide" Target="slide19.xml"/><Relationship Id="rId5" Type="http://schemas.openxmlformats.org/officeDocument/2006/relationships/slide" Target="slide5.xml"/><Relationship Id="rId10" Type="http://schemas.openxmlformats.org/officeDocument/2006/relationships/slide" Target="slide15.xml"/><Relationship Id="rId4" Type="http://schemas.openxmlformats.org/officeDocument/2006/relationships/slide" Target="slide4.xml"/><Relationship Id="rId9" Type="http://schemas.openxmlformats.org/officeDocument/2006/relationships/slide" Target="slide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e/environmental-social-and-governance-esg-criteria.as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a.finance.yahoo.com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000000"/>
                </a:solidFill>
              </a:rPr>
              <a:t>Environmental, Social, and Governance (ESG) and YOU!</a:t>
            </a:r>
            <a:endParaRPr sz="28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How improving your company’s sustainability model can help your bottom line. </a:t>
            </a:r>
            <a:endParaRPr sz="1400" b="1"/>
          </a:p>
        </p:txBody>
      </p:sp>
      <p:sp>
        <p:nvSpPr>
          <p:cNvPr id="178" name="Google Shape;178;p18"/>
          <p:cNvSpPr/>
          <p:nvPr/>
        </p:nvSpPr>
        <p:spPr>
          <a:xfrm>
            <a:off x="1379725" y="165750"/>
            <a:ext cx="1365000" cy="121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ESG Trends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dirty="0"/>
              <a:t>03</a:t>
            </a:r>
            <a:endParaRPr b="0" dirty="0"/>
          </a:p>
        </p:txBody>
      </p:sp>
      <p:sp>
        <p:nvSpPr>
          <p:cNvPr id="258" name="Google Shape;258;p27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5870400" cy="1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Governance(G):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a population of more than 8.5 billion and global temperatures rising the need for innovation in Policy and Code of Conduct, Supply Chain Management, CSR initiatives is a must for any company.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l="67073"/>
          <a:stretch/>
        </p:blipFill>
        <p:spPr>
          <a:xfrm>
            <a:off x="6739932" y="1394850"/>
            <a:ext cx="1443451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The Data Source</a:t>
            </a:r>
            <a:endParaRPr sz="1200"/>
          </a:p>
        </p:txBody>
      </p:sp>
      <p:sp>
        <p:nvSpPr>
          <p:cNvPr id="265" name="Google Shape;265;p28"/>
          <p:cNvSpPr txBox="1">
            <a:spLocks noGrp="1"/>
          </p:cNvSpPr>
          <p:nvPr>
            <p:ph type="body" idx="4294967295"/>
          </p:nvPr>
        </p:nvSpPr>
        <p:spPr>
          <a:xfrm>
            <a:off x="369525" y="1749350"/>
            <a:ext cx="7820100" cy="28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FFFFF"/>
                </a:solidFill>
              </a:rPr>
              <a:t>Our data was found on Marketbeat and Yahoo Finance. </a:t>
            </a:r>
            <a:endParaRPr sz="26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MarketBeat: Sustainability parameters like environment, social, even public sentiment for various companies which have been rated highly based on their ESG initiatives.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Yahoo Finance: Five years of </a:t>
            </a:r>
            <a:r>
              <a:rPr lang="en-GB" sz="1800">
                <a:solidFill>
                  <a:srgbClr val="FFFFFF"/>
                </a:solidFill>
              </a:rPr>
              <a:t>historical stock price data used to predict the stock prices using machine learning.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Database Framework</a:t>
            </a:r>
            <a:endParaRPr/>
          </a:p>
        </p:txBody>
      </p:sp>
      <p:pic>
        <p:nvPicPr>
          <p:cNvPr id="271" name="Google Shape;271;p29"/>
          <p:cNvPicPr preferRelativeResize="0"/>
          <p:nvPr/>
        </p:nvPicPr>
        <p:blipFill>
          <a:blip r:embed="rId3"/>
          <a:srcRect/>
          <a:stretch/>
        </p:blipFill>
        <p:spPr>
          <a:xfrm>
            <a:off x="3745523" y="720969"/>
            <a:ext cx="5246077" cy="401808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2962752" cy="1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7 tables loaded into our database based on ESG category and stock data. 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Machine Learning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body" idx="1"/>
          </p:nvPr>
        </p:nvSpPr>
        <p:spPr>
          <a:xfrm>
            <a:off x="721225" y="1907600"/>
            <a:ext cx="7977900" cy="25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After reviewing various machine learning modules, Long short-term memory (LSTM), an artificial recurrent neural network (RNN) architecture, provided the best results.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LSTM is able to store past information which is important because previous price is crucial in predicting a stock’s future price.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Vanilla RNN suffer from vanishing gradient problem that making them unable to establish long term dependencies. LSTM overcomes that problem. 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LSTM Flow Diagram</a:t>
            </a:r>
            <a:endParaRPr/>
          </a:p>
        </p:txBody>
      </p:sp>
      <p:sp>
        <p:nvSpPr>
          <p:cNvPr id="284" name="Google Shape;284;p31"/>
          <p:cNvSpPr txBox="1">
            <a:spLocks noGrp="1"/>
          </p:cNvSpPr>
          <p:nvPr>
            <p:ph type="body" idx="1"/>
          </p:nvPr>
        </p:nvSpPr>
        <p:spPr>
          <a:xfrm>
            <a:off x="721225" y="1907600"/>
            <a:ext cx="1506000" cy="14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 on finalized ERDs when avail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050" y="1907600"/>
            <a:ext cx="6674524" cy="293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>
            <a:spLocks noGrp="1"/>
          </p:cNvSpPr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 sz="1000"/>
          </a:p>
        </p:txBody>
      </p:sp>
      <p:pic>
        <p:nvPicPr>
          <p:cNvPr id="291" name="Google Shape;291;p32"/>
          <p:cNvPicPr preferRelativeResize="0"/>
          <p:nvPr/>
        </p:nvPicPr>
        <p:blipFill rotWithShape="1">
          <a:blip r:embed="rId3">
            <a:alphaModFix/>
          </a:blip>
          <a:srcRect t="9494" b="9494"/>
          <a:stretch/>
        </p:blipFill>
        <p:spPr>
          <a:xfrm>
            <a:off x="830400" y="2091180"/>
            <a:ext cx="2501200" cy="1267838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2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3" name="Google Shape;293;p32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94" name="Google Shape;294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32"/>
          <p:cNvSpPr txBox="1">
            <a:spLocks noGrp="1"/>
          </p:cNvSpPr>
          <p:nvPr>
            <p:ph type="title"/>
          </p:nvPr>
        </p:nvSpPr>
        <p:spPr>
          <a:xfrm>
            <a:off x="967525" y="3455476"/>
            <a:ext cx="2238300" cy="32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Data Preprocessing</a:t>
            </a:r>
            <a:endParaRPr sz="1000"/>
          </a:p>
        </p:txBody>
      </p:sp>
      <p:sp>
        <p:nvSpPr>
          <p:cNvPr id="297" name="Google Shape;297;p32"/>
          <p:cNvSpPr txBox="1">
            <a:spLocks noGrp="1"/>
          </p:cNvSpPr>
          <p:nvPr>
            <p:ph type="body" idx="4294967295"/>
          </p:nvPr>
        </p:nvSpPr>
        <p:spPr>
          <a:xfrm>
            <a:off x="830575" y="3782175"/>
            <a:ext cx="24702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duplicate/null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Break data into smaller tables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noisy data</a:t>
            </a:r>
            <a:endParaRPr sz="500"/>
          </a:p>
        </p:txBody>
      </p:sp>
      <p:pic>
        <p:nvPicPr>
          <p:cNvPr id="298" name="Google Shape;298;p32"/>
          <p:cNvPicPr preferRelativeResize="0"/>
          <p:nvPr/>
        </p:nvPicPr>
        <p:blipFill rotWithShape="1">
          <a:blip r:embed="rId4">
            <a:alphaModFix/>
          </a:blip>
          <a:srcRect t="12070" b="12062"/>
          <a:stretch/>
        </p:blipFill>
        <p:spPr>
          <a:xfrm>
            <a:off x="3332867" y="3359013"/>
            <a:ext cx="2501196" cy="126783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2"/>
          <p:cNvSpPr txBox="1"/>
          <p:nvPr/>
        </p:nvSpPr>
        <p:spPr>
          <a:xfrm>
            <a:off x="3389243" y="3563077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02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0" name="Google Shape;300;p32"/>
          <p:cNvGrpSpPr/>
          <p:nvPr/>
        </p:nvGrpSpPr>
        <p:grpSpPr>
          <a:xfrm rot="10800000" flipH="1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301" name="Google Shape;301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32"/>
          <p:cNvSpPr txBox="1">
            <a:spLocks noGrp="1"/>
          </p:cNvSpPr>
          <p:nvPr>
            <p:ph type="title"/>
          </p:nvPr>
        </p:nvSpPr>
        <p:spPr>
          <a:xfrm>
            <a:off x="3464300" y="2176251"/>
            <a:ext cx="2238300" cy="32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Feature Engineering</a:t>
            </a:r>
            <a:endParaRPr sz="1000"/>
          </a:p>
        </p:txBody>
      </p:sp>
      <p:sp>
        <p:nvSpPr>
          <p:cNvPr id="304" name="Google Shape;304;p32"/>
          <p:cNvSpPr txBox="1">
            <a:spLocks noGrp="1"/>
          </p:cNvSpPr>
          <p:nvPr>
            <p:ph type="body" idx="4294967295"/>
          </p:nvPr>
        </p:nvSpPr>
        <p:spPr>
          <a:xfrm>
            <a:off x="3332875" y="2506475"/>
            <a:ext cx="24702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Identify features  for optimal performance.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Ensure proper encoders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800"/>
          </a:p>
        </p:txBody>
      </p:sp>
      <p:pic>
        <p:nvPicPr>
          <p:cNvPr id="305" name="Google Shape;305;p32"/>
          <p:cNvPicPr preferRelativeResize="0"/>
          <p:nvPr/>
        </p:nvPicPr>
        <p:blipFill rotWithShape="1">
          <a:blip r:embed="rId5">
            <a:alphaModFix/>
          </a:blip>
          <a:srcRect t="17409" b="17409"/>
          <a:stretch/>
        </p:blipFill>
        <p:spPr>
          <a:xfrm>
            <a:off x="5832591" y="2091175"/>
            <a:ext cx="2501195" cy="1267841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2"/>
          <p:cNvSpPr txBox="1"/>
          <p:nvPr/>
        </p:nvSpPr>
        <p:spPr>
          <a:xfrm>
            <a:off x="5856250" y="2418200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03 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7" name="Google Shape;307;p32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308" name="Google Shape;308;p3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32"/>
          <p:cNvSpPr txBox="1">
            <a:spLocks noGrp="1"/>
          </p:cNvSpPr>
          <p:nvPr>
            <p:ph type="title"/>
          </p:nvPr>
        </p:nvSpPr>
        <p:spPr>
          <a:xfrm>
            <a:off x="5960975" y="3350475"/>
            <a:ext cx="2238300" cy="4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Training &amp; Test Sets</a:t>
            </a:r>
            <a:endParaRPr sz="1000"/>
          </a:p>
        </p:txBody>
      </p:sp>
      <p:sp>
        <p:nvSpPr>
          <p:cNvPr id="311" name="Google Shape;311;p32"/>
          <p:cNvSpPr txBox="1">
            <a:spLocks noGrp="1"/>
          </p:cNvSpPr>
          <p:nvPr>
            <p:ph type="body" idx="4294967295"/>
          </p:nvPr>
        </p:nvSpPr>
        <p:spPr>
          <a:xfrm>
            <a:off x="5856250" y="3782175"/>
            <a:ext cx="24702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Use test_train_split from sklearn to split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Scale data accordingly</a:t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Proposed solution</a:t>
            </a:r>
            <a:endParaRPr sz="1200"/>
          </a:p>
        </p:txBody>
      </p:sp>
      <p:sp>
        <p:nvSpPr>
          <p:cNvPr id="317" name="Google Shape;317;p33"/>
          <p:cNvSpPr txBox="1">
            <a:spLocks noGrp="1"/>
          </p:cNvSpPr>
          <p:nvPr>
            <p:ph type="body" idx="4294967295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TBD - let’s see where machine learning takes us! :)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Trend analysis</a:t>
            </a:r>
            <a:endParaRPr/>
          </a:p>
        </p:txBody>
      </p:sp>
      <p:sp>
        <p:nvSpPr>
          <p:cNvPr id="323" name="Google Shape;323;p34"/>
          <p:cNvSpPr txBox="1">
            <a:spLocks noGrp="1"/>
          </p:cNvSpPr>
          <p:nvPr>
            <p:ph type="body" idx="1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Here’s a neat slide we can use to display some fun data! </a:t>
            </a:r>
            <a:endParaRPr sz="1100"/>
          </a:p>
        </p:txBody>
      </p:sp>
      <p:grpSp>
        <p:nvGrpSpPr>
          <p:cNvPr id="324" name="Google Shape;324;p34"/>
          <p:cNvGrpSpPr/>
          <p:nvPr/>
        </p:nvGrpSpPr>
        <p:grpSpPr>
          <a:xfrm>
            <a:off x="507401" y="2561203"/>
            <a:ext cx="7694961" cy="2203868"/>
            <a:chOff x="507401" y="2561203"/>
            <a:chExt cx="7694961" cy="2203868"/>
          </a:xfrm>
        </p:grpSpPr>
        <p:grpSp>
          <p:nvGrpSpPr>
            <p:cNvPr id="325" name="Google Shape;325;p34"/>
            <p:cNvGrpSpPr/>
            <p:nvPr/>
          </p:nvGrpSpPr>
          <p:grpSpPr>
            <a:xfrm>
              <a:off x="936487" y="2597895"/>
              <a:ext cx="7265875" cy="1739171"/>
              <a:chOff x="872477" y="2521699"/>
              <a:chExt cx="7399058" cy="1739171"/>
            </a:xfrm>
          </p:grpSpPr>
          <p:sp>
            <p:nvSpPr>
              <p:cNvPr id="326" name="Google Shape;326;p34"/>
              <p:cNvSpPr/>
              <p:nvPr/>
            </p:nvSpPr>
            <p:spPr>
              <a:xfrm>
                <a:off x="872480" y="2521725"/>
                <a:ext cx="7394100" cy="1739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7" name="Google Shape;327;p34"/>
              <p:cNvGrpSpPr/>
              <p:nvPr/>
            </p:nvGrpSpPr>
            <p:grpSpPr>
              <a:xfrm>
                <a:off x="872477" y="2521699"/>
                <a:ext cx="7399058" cy="1739171"/>
                <a:chOff x="830400" y="2729250"/>
                <a:chExt cx="7399058" cy="1531500"/>
              </a:xfrm>
            </p:grpSpPr>
            <p:cxnSp>
              <p:nvCxnSpPr>
                <p:cNvPr id="328" name="Google Shape;328;p34"/>
                <p:cNvCxnSpPr/>
                <p:nvPr/>
              </p:nvCxnSpPr>
              <p:spPr>
                <a:xfrm>
                  <a:off x="835358" y="4098915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9" name="Google Shape;329;p34"/>
                <p:cNvCxnSpPr/>
                <p:nvPr/>
              </p:nvCxnSpPr>
              <p:spPr>
                <a:xfrm>
                  <a:off x="835358" y="3946730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0" name="Google Shape;330;p34"/>
                <p:cNvCxnSpPr/>
                <p:nvPr/>
              </p:nvCxnSpPr>
              <p:spPr>
                <a:xfrm>
                  <a:off x="830400" y="4258271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1" name="Google Shape;331;p34"/>
                <p:cNvCxnSpPr/>
                <p:nvPr/>
              </p:nvCxnSpPr>
              <p:spPr>
                <a:xfrm rot="10800000">
                  <a:off x="830400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2" name="Google Shape;332;p34"/>
                <p:cNvCxnSpPr/>
                <p:nvPr/>
              </p:nvCxnSpPr>
              <p:spPr>
                <a:xfrm rot="10800000">
                  <a:off x="1446566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3" name="Google Shape;333;p34"/>
                <p:cNvCxnSpPr/>
                <p:nvPr/>
              </p:nvCxnSpPr>
              <p:spPr>
                <a:xfrm rot="10800000">
                  <a:off x="4527396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4" name="Google Shape;334;p34"/>
                <p:cNvCxnSpPr/>
                <p:nvPr/>
              </p:nvCxnSpPr>
              <p:spPr>
                <a:xfrm rot="10800000">
                  <a:off x="5143562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5" name="Google Shape;335;p34"/>
                <p:cNvCxnSpPr/>
                <p:nvPr/>
              </p:nvCxnSpPr>
              <p:spPr>
                <a:xfrm rot="10800000">
                  <a:off x="5759728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6" name="Google Shape;336;p34"/>
                <p:cNvCxnSpPr/>
                <p:nvPr/>
              </p:nvCxnSpPr>
              <p:spPr>
                <a:xfrm rot="10800000">
                  <a:off x="6375894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34"/>
                <p:cNvCxnSpPr/>
                <p:nvPr/>
              </p:nvCxnSpPr>
              <p:spPr>
                <a:xfrm rot="10800000">
                  <a:off x="8221064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8" name="Google Shape;338;p34"/>
                <p:cNvCxnSpPr/>
                <p:nvPr/>
              </p:nvCxnSpPr>
              <p:spPr>
                <a:xfrm rot="10800000">
                  <a:off x="2062732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9" name="Google Shape;339;p34"/>
                <p:cNvCxnSpPr/>
                <p:nvPr/>
              </p:nvCxnSpPr>
              <p:spPr>
                <a:xfrm rot="10800000">
                  <a:off x="2678898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0" name="Google Shape;340;p34"/>
                <p:cNvCxnSpPr/>
                <p:nvPr/>
              </p:nvCxnSpPr>
              <p:spPr>
                <a:xfrm rot="10800000">
                  <a:off x="3295064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1" name="Google Shape;341;p34"/>
                <p:cNvCxnSpPr/>
                <p:nvPr/>
              </p:nvCxnSpPr>
              <p:spPr>
                <a:xfrm rot="10800000">
                  <a:off x="3911230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2" name="Google Shape;342;p34"/>
                <p:cNvCxnSpPr/>
                <p:nvPr/>
              </p:nvCxnSpPr>
              <p:spPr>
                <a:xfrm rot="10800000">
                  <a:off x="6992060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3" name="Google Shape;343;p34"/>
                <p:cNvCxnSpPr/>
                <p:nvPr/>
              </p:nvCxnSpPr>
              <p:spPr>
                <a:xfrm rot="10800000">
                  <a:off x="7608226" y="2729250"/>
                  <a:ext cx="0" cy="1531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4" name="Google Shape;344;p34"/>
                <p:cNvCxnSpPr/>
                <p:nvPr/>
              </p:nvCxnSpPr>
              <p:spPr>
                <a:xfrm>
                  <a:off x="835358" y="3794545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5" name="Google Shape;345;p34"/>
                <p:cNvCxnSpPr/>
                <p:nvPr/>
              </p:nvCxnSpPr>
              <p:spPr>
                <a:xfrm>
                  <a:off x="835358" y="3642360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6" name="Google Shape;346;p34"/>
                <p:cNvCxnSpPr/>
                <p:nvPr/>
              </p:nvCxnSpPr>
              <p:spPr>
                <a:xfrm>
                  <a:off x="835358" y="3490175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7" name="Google Shape;347;p34"/>
                <p:cNvCxnSpPr/>
                <p:nvPr/>
              </p:nvCxnSpPr>
              <p:spPr>
                <a:xfrm>
                  <a:off x="835358" y="3337990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8" name="Google Shape;348;p34"/>
                <p:cNvCxnSpPr/>
                <p:nvPr/>
              </p:nvCxnSpPr>
              <p:spPr>
                <a:xfrm>
                  <a:off x="835358" y="3185805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9" name="Google Shape;349;p34"/>
                <p:cNvCxnSpPr/>
                <p:nvPr/>
              </p:nvCxnSpPr>
              <p:spPr>
                <a:xfrm>
                  <a:off x="835358" y="3033620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0" name="Google Shape;350;p34"/>
                <p:cNvCxnSpPr/>
                <p:nvPr/>
              </p:nvCxnSpPr>
              <p:spPr>
                <a:xfrm>
                  <a:off x="835358" y="2881435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1" name="Google Shape;351;p34"/>
                <p:cNvCxnSpPr/>
                <p:nvPr/>
              </p:nvCxnSpPr>
              <p:spPr>
                <a:xfrm>
                  <a:off x="830400" y="2729250"/>
                  <a:ext cx="7394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352" name="Google Shape;352;p34"/>
            <p:cNvSpPr txBox="1"/>
            <p:nvPr/>
          </p:nvSpPr>
          <p:spPr>
            <a:xfrm>
              <a:off x="106459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Jan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3" name="Google Shape;353;p34"/>
            <p:cNvSpPr txBox="1"/>
            <p:nvPr/>
          </p:nvSpPr>
          <p:spPr>
            <a:xfrm>
              <a:off x="1681438" y="4390855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Feb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4" name="Google Shape;354;p34"/>
            <p:cNvSpPr txBox="1"/>
            <p:nvPr/>
          </p:nvSpPr>
          <p:spPr>
            <a:xfrm>
              <a:off x="227894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5" name="Google Shape;355;p34"/>
            <p:cNvSpPr txBox="1"/>
            <p:nvPr/>
          </p:nvSpPr>
          <p:spPr>
            <a:xfrm>
              <a:off x="288643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Apr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6" name="Google Shape;356;p34"/>
            <p:cNvSpPr txBox="1"/>
            <p:nvPr/>
          </p:nvSpPr>
          <p:spPr>
            <a:xfrm>
              <a:off x="3485495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May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7" name="Google Shape;357;p34"/>
            <p:cNvSpPr txBox="1"/>
            <p:nvPr/>
          </p:nvSpPr>
          <p:spPr>
            <a:xfrm>
              <a:off x="409269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8" name="Google Shape;358;p34"/>
            <p:cNvSpPr txBox="1"/>
            <p:nvPr/>
          </p:nvSpPr>
          <p:spPr>
            <a:xfrm>
              <a:off x="469872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Jul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9" name="Google Shape;359;p34"/>
            <p:cNvSpPr txBox="1"/>
            <p:nvPr/>
          </p:nvSpPr>
          <p:spPr>
            <a:xfrm>
              <a:off x="530095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Aug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0" name="Google Shape;360;p34"/>
            <p:cNvSpPr txBox="1"/>
            <p:nvPr/>
          </p:nvSpPr>
          <p:spPr>
            <a:xfrm>
              <a:off x="590833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Sep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1" name="Google Shape;361;p34"/>
            <p:cNvSpPr txBox="1"/>
            <p:nvPr/>
          </p:nvSpPr>
          <p:spPr>
            <a:xfrm>
              <a:off x="651247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Oct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2" name="Google Shape;362;p34"/>
            <p:cNvSpPr txBox="1"/>
            <p:nvPr/>
          </p:nvSpPr>
          <p:spPr>
            <a:xfrm>
              <a:off x="7120044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Nov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3" name="Google Shape;363;p34"/>
            <p:cNvSpPr txBox="1"/>
            <p:nvPr/>
          </p:nvSpPr>
          <p:spPr>
            <a:xfrm>
              <a:off x="772271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Dec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4" name="Google Shape;364;p34"/>
            <p:cNvSpPr txBox="1"/>
            <p:nvPr/>
          </p:nvSpPr>
          <p:spPr>
            <a:xfrm>
              <a:off x="634436" y="428089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5" name="Google Shape;365;p34"/>
            <p:cNvSpPr txBox="1"/>
            <p:nvPr/>
          </p:nvSpPr>
          <p:spPr>
            <a:xfrm>
              <a:off x="634436" y="393414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20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6" name="Google Shape;366;p34"/>
            <p:cNvSpPr txBox="1"/>
            <p:nvPr/>
          </p:nvSpPr>
          <p:spPr>
            <a:xfrm>
              <a:off x="634436" y="3590088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40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7" name="Google Shape;367;p34"/>
            <p:cNvSpPr txBox="1"/>
            <p:nvPr/>
          </p:nvSpPr>
          <p:spPr>
            <a:xfrm>
              <a:off x="634436" y="3246037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60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8" name="Google Shape;368;p34"/>
            <p:cNvSpPr txBox="1"/>
            <p:nvPr/>
          </p:nvSpPr>
          <p:spPr>
            <a:xfrm>
              <a:off x="634436" y="2904684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80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9" name="Google Shape;369;p34"/>
            <p:cNvSpPr txBox="1"/>
            <p:nvPr/>
          </p:nvSpPr>
          <p:spPr>
            <a:xfrm>
              <a:off x="507401" y="2561203"/>
              <a:ext cx="470700" cy="9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100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0" name="Google Shape;370;p34"/>
            <p:cNvSpPr/>
            <p:nvPr/>
          </p:nvSpPr>
          <p:spPr>
            <a:xfrm rot="-5400000">
              <a:off x="1459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 rot="-5400000">
              <a:off x="1232158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 rot="-5400000">
              <a:off x="848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 rot="-5400000">
              <a:off x="621158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 rot="-5400000">
              <a:off x="3263182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 rot="-5400000">
              <a:off x="3036207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 rot="-5400000">
              <a:off x="266413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 rot="-5400000">
              <a:off x="243716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 rot="-5400000">
              <a:off x="205933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 rot="-5400000">
              <a:off x="183236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 rot="-5400000">
              <a:off x="6290680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 rot="-5400000">
              <a:off x="6063705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 rot="-5400000">
              <a:off x="68987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 rot="-5400000">
              <a:off x="66718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 rot="-5400000">
              <a:off x="750062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 rot="-5400000">
              <a:off x="727365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 rot="-5400000">
              <a:off x="387177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 rot="-5400000">
              <a:off x="364480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 rot="-5400000">
              <a:off x="4477176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 rot="-5400000">
              <a:off x="4250201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 rot="-5400000">
              <a:off x="507987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 rot="-5400000">
              <a:off x="485290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 rot="-5400000">
              <a:off x="56852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 rot="-5400000">
              <a:off x="54583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" name="Google Shape;394;p34"/>
            <p:cNvGrpSpPr/>
            <p:nvPr/>
          </p:nvGrpSpPr>
          <p:grpSpPr>
            <a:xfrm>
              <a:off x="3958087" y="4513371"/>
              <a:ext cx="1222696" cy="251700"/>
              <a:chOff x="3996676" y="4556904"/>
              <a:chExt cx="1222696" cy="251700"/>
            </a:xfrm>
          </p:grpSpPr>
          <p:sp>
            <p:nvSpPr>
              <p:cNvPr id="395" name="Google Shape;395;p34"/>
              <p:cNvSpPr/>
              <p:nvPr/>
            </p:nvSpPr>
            <p:spPr>
              <a:xfrm>
                <a:off x="3996676" y="4670225"/>
                <a:ext cx="60300" cy="603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4"/>
              <p:cNvSpPr txBox="1"/>
              <p:nvPr/>
            </p:nvSpPr>
            <p:spPr>
              <a:xfrm>
                <a:off x="400472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01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4646126" y="4670225"/>
                <a:ext cx="60300" cy="60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4"/>
              <p:cNvSpPr txBox="1"/>
              <p:nvPr/>
            </p:nvSpPr>
            <p:spPr>
              <a:xfrm>
                <a:off x="465417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</a:t>
                </a:r>
                <a:r>
                  <a:rPr lang="en-GB" sz="700">
                    <a:latin typeface="Lato"/>
                    <a:ea typeface="Lato"/>
                    <a:cs typeface="Lato"/>
                    <a:sym typeface="Lato"/>
                  </a:rPr>
                  <a:t>2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5"/>
          <p:cNvSpPr txBox="1">
            <a:spLocks noGrp="1"/>
          </p:cNvSpPr>
          <p:nvPr>
            <p:ph type="body" idx="1"/>
          </p:nvPr>
        </p:nvSpPr>
        <p:spPr>
          <a:xfrm>
            <a:off x="7276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we can include more details on our findings</a:t>
            </a:r>
            <a:endParaRPr sz="1100"/>
          </a:p>
        </p:txBody>
      </p:sp>
      <p:sp>
        <p:nvSpPr>
          <p:cNvPr id="404" name="Google Shape;404;p35"/>
          <p:cNvSpPr txBox="1"/>
          <p:nvPr/>
        </p:nvSpPr>
        <p:spPr>
          <a:xfrm>
            <a:off x="754179" y="2175671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Trend 01 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6731775" y="2274875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sz="20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6731775" y="275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01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5"/>
          <p:cNvSpPr txBox="1"/>
          <p:nvPr/>
        </p:nvSpPr>
        <p:spPr>
          <a:xfrm>
            <a:off x="754179" y="3485646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Trend 02 </a:t>
            </a:r>
            <a:endParaRPr sz="8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35"/>
          <p:cNvSpPr txBox="1"/>
          <p:nvPr/>
        </p:nvSpPr>
        <p:spPr>
          <a:xfrm>
            <a:off x="6731775" y="3584850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0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53%</a:t>
            </a:r>
            <a:endParaRPr sz="20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5"/>
          <p:cNvSpPr txBox="1"/>
          <p:nvPr/>
        </p:nvSpPr>
        <p:spPr>
          <a:xfrm>
            <a:off x="6731775" y="406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02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0" name="Google Shape;410;p35"/>
          <p:cNvGrpSpPr/>
          <p:nvPr/>
        </p:nvGrpSpPr>
        <p:grpSpPr>
          <a:xfrm>
            <a:off x="830389" y="2421425"/>
            <a:ext cx="5849592" cy="891075"/>
            <a:chOff x="830389" y="2345225"/>
            <a:chExt cx="5849592" cy="891075"/>
          </a:xfrm>
        </p:grpSpPr>
        <p:sp>
          <p:nvSpPr>
            <p:cNvPr id="411" name="Google Shape;411;p35"/>
            <p:cNvSpPr/>
            <p:nvPr/>
          </p:nvSpPr>
          <p:spPr>
            <a:xfrm>
              <a:off x="830514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1420755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2010996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2601237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319147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378171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4371959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4962200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5552441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6142682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830514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1420755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2010996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2601237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319147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378171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4371959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4962200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5"/>
            <p:cNvSpPr/>
            <p:nvPr/>
          </p:nvSpPr>
          <p:spPr>
            <a:xfrm>
              <a:off x="5552441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6142682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5"/>
            <p:cNvSpPr/>
            <p:nvPr/>
          </p:nvSpPr>
          <p:spPr>
            <a:xfrm>
              <a:off x="830389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5"/>
            <p:cNvSpPr/>
            <p:nvPr/>
          </p:nvSpPr>
          <p:spPr>
            <a:xfrm>
              <a:off x="1420630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2010871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5"/>
            <p:cNvSpPr/>
            <p:nvPr/>
          </p:nvSpPr>
          <p:spPr>
            <a:xfrm>
              <a:off x="2601112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5"/>
            <p:cNvSpPr/>
            <p:nvPr/>
          </p:nvSpPr>
          <p:spPr>
            <a:xfrm>
              <a:off x="319135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378159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4371834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4962075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5552316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142557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30514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1420755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2010996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2601237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319147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378171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4371959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4962200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5552441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6142682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830514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1420755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2010996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2601237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19147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378171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4371959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4962200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5552441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6142682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830514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1420755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2010996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2601237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319147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378171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4371959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4962200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5552441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6142682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830514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1420755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2010996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2601237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319147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378171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4371959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4962200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5552441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6142682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830514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1420755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2010996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2601237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319147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378171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4371959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4962200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5552441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2682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830514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1420755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2010996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2601237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319147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378171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371959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962200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5552441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6142682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830514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1420755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2010996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2601237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319147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378171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4371959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4962200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5552441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6142682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5"/>
          <p:cNvGrpSpPr/>
          <p:nvPr/>
        </p:nvGrpSpPr>
        <p:grpSpPr>
          <a:xfrm>
            <a:off x="830514" y="3731400"/>
            <a:ext cx="5849467" cy="891075"/>
            <a:chOff x="830514" y="3655200"/>
            <a:chExt cx="5849467" cy="891075"/>
          </a:xfrm>
        </p:grpSpPr>
        <p:sp>
          <p:nvSpPr>
            <p:cNvPr id="512" name="Google Shape;512;p35"/>
            <p:cNvSpPr/>
            <p:nvPr/>
          </p:nvSpPr>
          <p:spPr>
            <a:xfrm>
              <a:off x="830514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1420755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2010996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2601237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3191478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3781718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4371959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962200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5552441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6142682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830514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1420755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2010996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2601237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3191478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3781718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4371959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4962200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5552441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6142682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830514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1420755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2010996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2601237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3191478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3781718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371959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962200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5552441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6142682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830514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1420755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2010996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2601237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3191478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3781718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371959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962200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5552441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6142682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830514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1420755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2010996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2601237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3191478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3781718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371959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962200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5552441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6142682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830514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1420755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2010996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2601237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3191478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3781718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4371959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4962200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5552441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6142682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830514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1420755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2010996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2601237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3191478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3781718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371959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962200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5552441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6142682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830514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1420755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2010996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2601237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319147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378171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371959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962200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5552441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6142682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830514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1420755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2010996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2601237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319147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378171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371959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962200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5552441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6142682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830514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1420755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2010996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601237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319147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378171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4371959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962200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5552441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6142682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Deliverables</a:t>
            </a:r>
            <a:endParaRPr/>
          </a:p>
        </p:txBody>
      </p:sp>
      <p:sp>
        <p:nvSpPr>
          <p:cNvPr id="617" name="Google Shape;617;p36"/>
          <p:cNvSpPr txBox="1">
            <a:spLocks noGrp="1"/>
          </p:cNvSpPr>
          <p:nvPr>
            <p:ph type="body" idx="1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To be updated once our questions have been asked. </a:t>
            </a:r>
            <a:endParaRPr sz="1100"/>
          </a:p>
        </p:txBody>
      </p:sp>
      <p:sp>
        <p:nvSpPr>
          <p:cNvPr id="618" name="Google Shape;618;p36"/>
          <p:cNvSpPr txBox="1"/>
          <p:nvPr/>
        </p:nvSpPr>
        <p:spPr>
          <a:xfrm>
            <a:off x="9923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1</a:t>
            </a:r>
            <a:endParaRPr sz="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9" name="Google Shape;619;p36"/>
          <p:cNvSpPr txBox="1"/>
          <p:nvPr/>
        </p:nvSpPr>
        <p:spPr>
          <a:xfrm>
            <a:off x="7229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4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45K</a:t>
            </a:r>
            <a:endParaRPr sz="4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0" name="Google Shape;620;p36"/>
          <p:cNvSpPr txBox="1"/>
          <p:nvPr/>
        </p:nvSpPr>
        <p:spPr>
          <a:xfrm>
            <a:off x="8426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sz="11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1" name="Google Shape;621;p36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22" name="Google Shape;622;p36"/>
          <p:cNvSpPr txBox="1"/>
          <p:nvPr/>
        </p:nvSpPr>
        <p:spPr>
          <a:xfrm>
            <a:off x="36876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2</a:t>
            </a:r>
            <a:endParaRPr sz="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36"/>
          <p:cNvSpPr txBox="1"/>
          <p:nvPr/>
        </p:nvSpPr>
        <p:spPr>
          <a:xfrm>
            <a:off x="34182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4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690K</a:t>
            </a:r>
            <a:endParaRPr sz="4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4" name="Google Shape;624;p36"/>
          <p:cNvSpPr txBox="1"/>
          <p:nvPr/>
        </p:nvSpPr>
        <p:spPr>
          <a:xfrm>
            <a:off x="35379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sz="11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5" name="Google Shape;625;p36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26" name="Google Shape;626;p36"/>
          <p:cNvSpPr txBox="1"/>
          <p:nvPr/>
        </p:nvSpPr>
        <p:spPr>
          <a:xfrm>
            <a:off x="63829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3</a:t>
            </a:r>
            <a:endParaRPr sz="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7" name="Google Shape;627;p36"/>
          <p:cNvSpPr txBox="1"/>
          <p:nvPr/>
        </p:nvSpPr>
        <p:spPr>
          <a:xfrm>
            <a:off x="61135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4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100K</a:t>
            </a:r>
            <a:endParaRPr sz="48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8" name="Google Shape;628;p36"/>
          <p:cNvSpPr txBox="1"/>
          <p:nvPr/>
        </p:nvSpPr>
        <p:spPr>
          <a:xfrm>
            <a:off x="62332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sz="11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Overview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Problems to solve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1293838" y="3106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objective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293838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Market trends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3448432" y="23032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Trend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448432" y="27049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Target audience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448432" y="31066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Proposed solution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3448432" y="35083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Process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5611135" y="23032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Deliverables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5611135" y="27049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5611135" y="31066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Team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1262725" y="136500"/>
            <a:ext cx="1360200" cy="204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Vision</a:t>
            </a:r>
            <a:endParaRPr sz="800"/>
          </a:p>
        </p:txBody>
      </p:sp>
      <p:sp>
        <p:nvSpPr>
          <p:cNvPr id="634" name="Google Shape;634;p37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37"/>
          <p:cNvSpPr txBox="1">
            <a:spLocks noGrp="1"/>
          </p:cNvSpPr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1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36" name="Google Shape;636;p37"/>
          <p:cNvSpPr txBox="1">
            <a:spLocks noGrp="1"/>
          </p:cNvSpPr>
          <p:nvPr>
            <p:ph type="body" idx="4294967295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1</a:t>
            </a:r>
            <a:endParaRPr sz="700"/>
          </a:p>
        </p:txBody>
      </p:sp>
      <p:sp>
        <p:nvSpPr>
          <p:cNvPr id="637" name="Google Shape;637;p37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37"/>
          <p:cNvSpPr txBox="1">
            <a:spLocks noGrp="1"/>
          </p:cNvSpPr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2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39" name="Google Shape;639;p37"/>
          <p:cNvSpPr txBox="1">
            <a:spLocks noGrp="1"/>
          </p:cNvSpPr>
          <p:nvPr>
            <p:ph type="body" idx="4294967295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2</a:t>
            </a:r>
            <a:endParaRPr sz="700"/>
          </a:p>
        </p:txBody>
      </p:sp>
      <p:sp>
        <p:nvSpPr>
          <p:cNvPr id="640" name="Google Shape;640;p37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37"/>
          <p:cNvSpPr txBox="1">
            <a:spLocks noGrp="1"/>
          </p:cNvSpPr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3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2" name="Google Shape;642;p37"/>
          <p:cNvSpPr txBox="1">
            <a:spLocks noGrp="1"/>
          </p:cNvSpPr>
          <p:nvPr>
            <p:ph type="body" idx="4294967295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3</a:t>
            </a:r>
            <a:endParaRPr sz="700"/>
          </a:p>
        </p:txBody>
      </p:sp>
      <p:sp>
        <p:nvSpPr>
          <p:cNvPr id="643" name="Google Shape;643;p37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37"/>
          <p:cNvSpPr txBox="1">
            <a:spLocks noGrp="1"/>
          </p:cNvSpPr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4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5" name="Google Shape;645;p37"/>
          <p:cNvSpPr txBox="1">
            <a:spLocks noGrp="1"/>
          </p:cNvSpPr>
          <p:nvPr>
            <p:ph type="body" idx="4294967295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4</a:t>
            </a:r>
            <a:endParaRPr sz="700"/>
          </a:p>
        </p:txBody>
      </p:sp>
      <p:sp>
        <p:nvSpPr>
          <p:cNvPr id="646" name="Google Shape;646;p37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7" name="Google Shape;647;p37"/>
          <p:cNvSpPr txBox="1">
            <a:spLocks noGrp="1"/>
          </p:cNvSpPr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5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8" name="Google Shape;648;p37"/>
          <p:cNvSpPr txBox="1">
            <a:spLocks noGrp="1"/>
          </p:cNvSpPr>
          <p:nvPr>
            <p:ph type="body" idx="4294967295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5</a:t>
            </a:r>
            <a:endParaRPr sz="700"/>
          </a:p>
        </p:txBody>
      </p:sp>
      <p:pic>
        <p:nvPicPr>
          <p:cNvPr id="649" name="Google Shape;649;p37" descr="shutterstock_429987889_edited.jpg"/>
          <p:cNvPicPr preferRelativeResize="0"/>
          <p:nvPr/>
        </p:nvPicPr>
        <p:blipFill rotWithShape="1">
          <a:blip r:embed="rId3">
            <a:alphaModFix/>
          </a:blip>
          <a:srcRect t="91660" b="6621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0" name="Google Shape;650;p37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651" name="Google Shape;651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2" name="Google Shape;652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37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654" name="Google Shape;654;p3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5" name="Google Shape;655;p3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7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657" name="Google Shape;657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8" name="Google Shape;658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37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660" name="Google Shape;660;p3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61" name="Google Shape;661;p3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37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663" name="Google Shape;663;p3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64" name="Google Shape;664;p3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000000"/>
                </a:solidFill>
              </a:rPr>
              <a:t>References</a:t>
            </a:r>
            <a:endParaRPr dirty="0"/>
          </a:p>
        </p:txBody>
      </p:sp>
      <p:sp>
        <p:nvSpPr>
          <p:cNvPr id="278" name="Google Shape;278;p30"/>
          <p:cNvSpPr txBox="1">
            <a:spLocks noGrp="1"/>
          </p:cNvSpPr>
          <p:nvPr>
            <p:ph type="body" idx="1"/>
          </p:nvPr>
        </p:nvSpPr>
        <p:spPr>
          <a:xfrm>
            <a:off x="721225" y="1907600"/>
            <a:ext cx="7977900" cy="25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Tx/>
              <a:buChar char="-"/>
            </a:pPr>
            <a:r>
              <a:rPr lang="en-CA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https://www.investopedia.com/terms/e/environmental-social-and-governance-esg-criteria.asp</a:t>
            </a:r>
            <a:endParaRPr lang="en-CA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Tx/>
              <a:buChar char="-"/>
            </a:pPr>
            <a:r>
              <a:rPr lang="en-CA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https://ca.finance.yahoo.com/</a:t>
            </a:r>
            <a:endParaRPr lang="en-CA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Tx/>
              <a:buChar char="-"/>
            </a:pPr>
            <a:r>
              <a:rPr lang="en-CA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https://ca.finance.yahoo.com/</a:t>
            </a:r>
            <a:endParaRPr lang="en-CA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4518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1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at Group 2, we are building a machine learning module to help determine the impact of sustainability on company performance. </a:t>
            </a:r>
            <a:endParaRPr sz="1100"/>
          </a:p>
        </p:txBody>
      </p:sp>
      <p:pic>
        <p:nvPicPr>
          <p:cNvPr id="202" name="Google Shape;202;p20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sustainable is your financial portfolio?</a:t>
            </a:r>
            <a:endParaRPr sz="1100"/>
          </a:p>
        </p:txBody>
      </p:sp>
      <p:sp>
        <p:nvSpPr>
          <p:cNvPr id="210" name="Google Shape;210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11" name="Google Shape;211;p21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does sustainability drive KPIs such as Stock value, brand image, and employee and customer retention? </a:t>
            </a:r>
            <a:endParaRPr sz="1100"/>
          </a:p>
        </p:txBody>
      </p:sp>
      <p:sp>
        <p:nvSpPr>
          <p:cNvPr id="212" name="Google Shape;212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13" name="Google Shape;213;p21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Is there a correlation between stock market performance and ESG ratings?</a:t>
            </a:r>
            <a:endParaRPr sz="1100"/>
          </a:p>
        </p:txBody>
      </p:sp>
      <p:sp>
        <p:nvSpPr>
          <p:cNvPr id="214" name="Google Shape;214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4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15" name="Google Shape;215;p21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Can we balance balance ESG and turn a high profit?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Project objective</a:t>
            </a:r>
            <a:endParaRPr sz="1200"/>
          </a:p>
        </p:txBody>
      </p:sp>
      <p:sp>
        <p:nvSpPr>
          <p:cNvPr id="221" name="Google Shape;221;p22"/>
          <p:cNvSpPr txBox="1">
            <a:spLocks noGrp="1"/>
          </p:cNvSpPr>
          <p:nvPr>
            <p:ph type="body" idx="4294967295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600">
                <a:solidFill>
                  <a:srgbClr val="FFFFFF"/>
                </a:solidFill>
              </a:rPr>
              <a:t>Transform publicly available data from Marketbeat and Yahoo! Finance, into a database for analysis, build a machine learning module to evaluate performance, and draw predictions/conclusions.</a:t>
            </a:r>
            <a:r>
              <a:rPr lang="en-GB" sz="3000">
                <a:solidFill>
                  <a:srgbClr val="FFFFFF"/>
                </a:solidFill>
              </a:rPr>
              <a:t> 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body" idx="1"/>
          </p:nvPr>
        </p:nvSpPr>
        <p:spPr>
          <a:xfrm>
            <a:off x="721225" y="1965150"/>
            <a:ext cx="3636600" cy="8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dirty="0"/>
              <a:t>Our presentation will be directed at business leaders who are looking to improve their company’s performance.</a:t>
            </a:r>
            <a:endParaRPr sz="1100" dirty="0"/>
          </a:p>
        </p:txBody>
      </p:sp>
      <p:sp>
        <p:nvSpPr>
          <p:cNvPr id="228" name="Google Shape;228;p23"/>
          <p:cNvSpPr txBox="1"/>
          <p:nvPr/>
        </p:nvSpPr>
        <p:spPr>
          <a:xfrm>
            <a:off x="734530" y="30831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1 on outcome / results</a:t>
            </a:r>
            <a:endParaRPr/>
          </a:p>
        </p:txBody>
      </p:sp>
      <p:sp>
        <p:nvSpPr>
          <p:cNvPr id="229" name="Google Shape;229;p23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2 on outcome / results</a:t>
            </a:r>
            <a:endParaRPr/>
          </a:p>
        </p:txBody>
      </p:sp>
      <p:sp>
        <p:nvSpPr>
          <p:cNvPr id="230" name="Google Shape;230;p23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3 on outcome / results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lang="en-GB" sz="10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4 on outcome / results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734530" y="41283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 |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5 on outcome / results</a:t>
            </a:r>
            <a:endParaRPr/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882804"/>
            <a:ext cx="3997249" cy="386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The Impact of ESG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ESG Trends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dirty="0"/>
              <a:t>01</a:t>
            </a:r>
            <a:endParaRPr b="0" dirty="0"/>
          </a:p>
        </p:txBody>
      </p:sp>
      <p:sp>
        <p:nvSpPr>
          <p:cNvPr id="244" name="Google Shape;244;p25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5870400" cy="15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Environment (E)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56% of population lives in cities and towns and account for 70% of CO</a:t>
            </a:r>
            <a:r>
              <a:rPr lang="en-GB" sz="2200" baseline="-250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emissions by 2050 70% will live in towns and cities. The global temperature will rise by 1.5</a:t>
            </a:r>
            <a:r>
              <a:rPr lang="en-GB" sz="2200" baseline="300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 if we have Net Zero Emissions of CO</a:t>
            </a:r>
            <a:r>
              <a:rPr lang="en-GB" sz="2200" baseline="-250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by 2050 otherwise may be more than 3.5</a:t>
            </a:r>
            <a:r>
              <a:rPr lang="en-GB" sz="2200" baseline="300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45" name="Google Shape;245;p25"/>
          <p:cNvPicPr preferRelativeResize="0"/>
          <p:nvPr/>
        </p:nvPicPr>
        <p:blipFill rotWithShape="1">
          <a:blip r:embed="rId3">
            <a:alphaModFix/>
          </a:blip>
          <a:srcRect r="67344"/>
          <a:stretch/>
        </p:blipFill>
        <p:spPr>
          <a:xfrm>
            <a:off x="6745876" y="1355000"/>
            <a:ext cx="143157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ESG Trends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dirty="0"/>
              <a:t>02</a:t>
            </a:r>
            <a:endParaRPr b="0"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body" idx="1"/>
          </p:nvPr>
        </p:nvSpPr>
        <p:spPr>
          <a:xfrm>
            <a:off x="721225" y="2434125"/>
            <a:ext cx="58704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Social (S):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global population is 8 billion set to rise to 8.5 billion by 2030 and 9.7 billion by 2050. </a:t>
            </a:r>
            <a:r>
              <a:rPr lang="en-GB">
                <a:solidFill>
                  <a:srgbClr val="1D2228"/>
                </a:solidFill>
                <a:latin typeface="Arial"/>
                <a:ea typeface="Arial"/>
                <a:cs typeface="Arial"/>
                <a:sym typeface="Arial"/>
              </a:rPr>
              <a:t>Community Relations and Human Rights, Workplace Health and Safety, Diversity and Inclusion cannot be overlooked.</a:t>
            </a:r>
            <a:endParaRPr>
              <a:solidFill>
                <a:srgbClr val="1D222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2" name="Google Shape;252;p26"/>
          <p:cNvPicPr preferRelativeResize="0"/>
          <p:nvPr/>
        </p:nvPicPr>
        <p:blipFill rotWithShape="1">
          <a:blip r:embed="rId3">
            <a:alphaModFix/>
          </a:blip>
          <a:srcRect l="34025" r="33851"/>
          <a:stretch/>
        </p:blipFill>
        <p:spPr>
          <a:xfrm>
            <a:off x="6757548" y="1394850"/>
            <a:ext cx="140822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778</Words>
  <Application>Microsoft Office PowerPoint</Application>
  <PresentationFormat>On-screen Show (16:9)</PresentationFormat>
  <Paragraphs>146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Lato</vt:lpstr>
      <vt:lpstr>Arial</vt:lpstr>
      <vt:lpstr>Raleway</vt:lpstr>
      <vt:lpstr>Streamline</vt:lpstr>
      <vt:lpstr>Environmental, Social, and Governance (ESG) and YOU!</vt:lpstr>
      <vt:lpstr>Table of Contents</vt:lpstr>
      <vt:lpstr>Overview</vt:lpstr>
      <vt:lpstr>Problems to solve</vt:lpstr>
      <vt:lpstr>Project objective</vt:lpstr>
      <vt:lpstr>Target audience</vt:lpstr>
      <vt:lpstr>The Impact of ESG</vt:lpstr>
      <vt:lpstr>ESG Trends 01</vt:lpstr>
      <vt:lpstr>ESG Trends 02</vt:lpstr>
      <vt:lpstr>ESG Trends 03</vt:lpstr>
      <vt:lpstr>The Data Source</vt:lpstr>
      <vt:lpstr>Database Framework</vt:lpstr>
      <vt:lpstr>Machine Learning</vt:lpstr>
      <vt:lpstr>LSTM Flow Diagram</vt:lpstr>
      <vt:lpstr>Data Exploration</vt:lpstr>
      <vt:lpstr>Proposed solution</vt:lpstr>
      <vt:lpstr>Trend analysis</vt:lpstr>
      <vt:lpstr>PowerPoint Presentation</vt:lpstr>
      <vt:lpstr>Deliverables</vt:lpstr>
      <vt:lpstr>Vision</vt:lpstr>
      <vt:lpstr>References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Environmental, Social, and Governance (ESG) and YOU!</dc:title>
  <cp:lastModifiedBy>Monica Dodds</cp:lastModifiedBy>
  <cp:revision>1</cp:revision>
  <dcterms:modified xsi:type="dcterms:W3CDTF">2022-03-19T17:32:33Z</dcterms:modified>
</cp:coreProperties>
</file>